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0" r:id="rId16"/>
    <p:sldId id="271" r:id="rId17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117" d="100"/>
          <a:sy n="117" d="100"/>
        </p:scale>
        <p:origin x="510" y="102"/>
      </p:cViewPr>
      <p:guideLst>
        <p:guide orient="horz" pos="2159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handoutMaster" Target="handoutMasters/handoutMaster1.xml"/><Relationship Id="rId18" Type="http://schemas.openxmlformats.org/officeDocument/2006/relationships/notesMaster" Target="notesMasters/notesMaster1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en-US" smtClean="0"/>
            </a:fld>
            <a:endParaRPr lang="en-US"/>
          </a:p>
        </p:txBody>
      </p:sp>
      <p:sp>
        <p:nvSpPr>
          <p:cNvPr id="4" name="Slide Image Placeho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 Placeholder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PhAnim="0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关系图"/>
          <p:cNvPicPr>
            <a:picLocks noChangeAspect="1"/>
          </p:cNvPicPr>
          <p:nvPr/>
        </p:nvPicPr>
        <p:blipFill>
          <a:blip r:embed="rId2"/>
          <a:srcRect r="2528" b="10909"/>
          <a:stretch>
            <a:fillRect/>
          </a:stretch>
        </p:blipFill>
        <p:spPr>
          <a:xfrm>
            <a:off x="239184" y="692150"/>
            <a:ext cx="11885083" cy="61102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2117" y="549275"/>
            <a:ext cx="12192000" cy="1511300"/>
          </a:xfrm>
          <a:prstGeom prst="rect">
            <a:avLst/>
          </a:prstGeom>
          <a:gradFill rotWithShape="0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>
                  <a:alpha val="53999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2051" name="Rectangle 3"/>
          <p:cNvSpPr>
            <a:spLocks noChangeArrowheads="1"/>
          </p:cNvSpPr>
          <p:nvPr>
            <p:ph type="subTitle" idx="1"/>
          </p:nvPr>
        </p:nvSpPr>
        <p:spPr>
          <a:xfrm>
            <a:off x="2544233" y="2492375"/>
            <a:ext cx="7393517" cy="1222375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en-US" altLang="zh-CN" noProof="0" smtClean="0"/>
          </a:p>
        </p:txBody>
      </p:sp>
      <p:sp>
        <p:nvSpPr>
          <p:cNvPr id="2056" name="Rectangle 8"/>
          <p:cNvSpPr>
            <a:spLocks noChangeArrowheads="1"/>
          </p:cNvSpPr>
          <p:nvPr>
            <p:ph type="ctrTitle"/>
          </p:nvPr>
        </p:nvSpPr>
        <p:spPr>
          <a:xfrm>
            <a:off x="1007533" y="620713"/>
            <a:ext cx="10363200" cy="1470025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en-US" altLang="zh-CN" noProof="0" smtClean="0"/>
          </a:p>
        </p:txBody>
      </p:sp>
      <p:sp>
        <p:nvSpPr>
          <p:cNvPr id="11" name="Rectangle 4"/>
          <p:cNvSpPr>
            <a:spLocks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12" name="Rectangle 5"/>
          <p:cNvSpPr>
            <a:spLocks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3" name="Rectangle 6"/>
          <p:cNvSpPr>
            <a:spLocks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</p:bldLst>
  </p:timing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3831447-C893-4FB7-A405-85B25DF4EE90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Замещающая дата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8" name="Замещающий 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9" name="Замещающий 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Замещающая дата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4" name="Замещающий 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ая дата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3831447-C893-4FB7-A405-85B25DF4EE90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9EFD9D74-47D9-4702-A33C-335B63B48DBF}" type="datetimeFigureOut">
              <a:rPr lang="en-US" smtClean="0"/>
            </a:fld>
            <a:endParaRPr lang="en-US" dirty="0"/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 dirty="0"/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FABC47A4-756D-490B-A52F-7D9E2C9FC05F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117" y="333375"/>
            <a:ext cx="12192000" cy="1009650"/>
          </a:xfrm>
          <a:prstGeom prst="rect">
            <a:avLst/>
          </a:prstGeom>
          <a:gradFill rotWithShape="0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>
                  <a:alpha val="53999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pic>
        <p:nvPicPr>
          <p:cNvPr id="1027" name="Picture 3" descr="关系图"/>
          <p:cNvPicPr>
            <a:picLocks noChangeAspect="1"/>
          </p:cNvPicPr>
          <p:nvPr/>
        </p:nvPicPr>
        <p:blipFill>
          <a:blip r:embed="rId12"/>
          <a:srcRect t="1094" r="8122" b="13318"/>
          <a:stretch>
            <a:fillRect/>
          </a:stretch>
        </p:blipFill>
        <p:spPr>
          <a:xfrm>
            <a:off x="7730067" y="4438650"/>
            <a:ext cx="4453467" cy="2333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8" name="Rectangle 4"/>
          <p:cNvSpPr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9" name="Rectangle 5"/>
          <p:cNvSpPr/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1030" name="Rectangle 6"/>
          <p:cNvSpPr>
            <a:spLocks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760FBDFE-C587-4B4C-A407-44438C67B59E}" type="datetimeFigureOut">
              <a:rPr lang="en-US" smtClean="0"/>
            </a:fld>
            <a:endParaRPr lang="en-US" dirty="0"/>
          </a:p>
        </p:txBody>
      </p:sp>
      <p:sp>
        <p:nvSpPr>
          <p:cNvPr id="1031" name="Rectangle 7"/>
          <p:cNvSpPr>
            <a:spLocks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bldLvl="0" animBg="1"/>
      <p:bldP spid="1028" grpId="0" bldLvl="0"/>
    </p:bldLst>
  </p:timing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7745" y="991235"/>
            <a:ext cx="10363200" cy="1371600"/>
          </a:xfrm>
        </p:spPr>
        <p:txBody>
          <a:bodyPr/>
          <a:p>
            <a:r>
              <a:rPr lang="ru-RU" altLang="en-US" sz="4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Мы знаем свои права и обязанности</a:t>
            </a:r>
            <a:endParaRPr lang="ru-RU" altLang="en-US" sz="44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4645" y="4558030"/>
            <a:ext cx="4431030" cy="2137410"/>
          </a:xfrm>
        </p:spPr>
        <p:txBody>
          <a:bodyPr/>
          <a:p>
            <a:r>
              <a:rPr lang="ru-RU" altLang="en-US" sz="240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</a:rPr>
              <a:t>Выполнил: коллектив учащихся 6 класса</a:t>
            </a:r>
            <a:endParaRPr lang="ru-RU" altLang="en-US" sz="2400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</a:endParaRPr>
          </a:p>
          <a:p>
            <a:r>
              <a:rPr lang="ru-RU" altLang="en-US" sz="240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</a:rPr>
              <a:t>Руководитель: Долгова Мария Александровна</a:t>
            </a:r>
            <a:endParaRPr lang="ru-RU" altLang="en-US" sz="2400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</a:endParaRPr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334010" y="243205"/>
            <a:ext cx="11497310" cy="7486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ru-RU" altLang="en-US">
                <a:solidFill>
                  <a:srgbClr val="FF0000"/>
                </a:solidFill>
              </a:rPr>
              <a:t>филиал Муниципального общеобразовательного учреждения </a:t>
            </a:r>
            <a:endParaRPr lang="ru-RU" altLang="en-US">
              <a:solidFill>
                <a:srgbClr val="FF0000"/>
              </a:solidFill>
            </a:endParaRPr>
          </a:p>
          <a:p>
            <a:pPr algn="ctr"/>
            <a:r>
              <a:rPr lang="ru-RU" altLang="en-US">
                <a:solidFill>
                  <a:srgbClr val="FF0000"/>
                </a:solidFill>
              </a:rPr>
              <a:t>« Средняя общеобразовательная школа № 14 города Пугачева имени П.А.Столыпина» - </a:t>
            </a:r>
            <a:endParaRPr lang="ru-RU" altLang="en-US">
              <a:solidFill>
                <a:srgbClr val="FF0000"/>
              </a:solidFill>
            </a:endParaRPr>
          </a:p>
          <a:p>
            <a:pPr algn="ctr"/>
            <a:r>
              <a:rPr lang="ru-RU" altLang="en-US">
                <a:solidFill>
                  <a:srgbClr val="FF0000"/>
                </a:solidFill>
              </a:rPr>
              <a:t>Средняя общеобразовательная школа с. Селезниха</a:t>
            </a:r>
            <a:endParaRPr lang="ru-RU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altLang="en-US" sz="3600" i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У детей есть право на</a:t>
            </a:r>
            <a:r>
              <a:rPr lang="ru-RU" altLang="en-US" sz="3600" i="1"/>
              <a:t> </a:t>
            </a:r>
            <a:r>
              <a:rPr lang="ru-RU" altLang="en-US" sz="3600" i="1">
                <a:solidFill>
                  <a:srgbClr val="FF0000"/>
                </a:solidFill>
              </a:rPr>
              <a:t>ИНДИВИДУАЛЬНОСТЬ</a:t>
            </a:r>
            <a:endParaRPr lang="ru-RU" altLang="en-US" sz="3600" i="1">
              <a:solidFill>
                <a:srgbClr val="FF0000"/>
              </a:solidFill>
            </a:endParaRP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ru-RU" altLang="en-US" sz="2400">
                <a:solidFill>
                  <a:srgbClr val="FF0000"/>
                </a:solidFill>
              </a:rPr>
              <a:t>А еще каждый ребенок имеет право на увлечения, правда, если это не ведет к вредным последствиям и не вредит окружающим.</a:t>
            </a:r>
            <a:endParaRPr lang="ru-RU" altLang="en-US" sz="2400">
              <a:solidFill>
                <a:srgbClr val="FF0000"/>
              </a:solidFill>
            </a:endParaRPr>
          </a:p>
        </p:txBody>
      </p:sp>
      <p:pic>
        <p:nvPicPr>
          <p:cNvPr id="4" name="Изображение 3" descr="173952814467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300000">
            <a:off x="609600" y="2702560"/>
            <a:ext cx="2829560" cy="3773170"/>
          </a:xfrm>
          <a:prstGeom prst="rect">
            <a:avLst/>
          </a:prstGeom>
        </p:spPr>
      </p:pic>
      <p:pic>
        <p:nvPicPr>
          <p:cNvPr id="5" name="Изображение 4" descr="7mQZtLAuAgY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9695" y="2586355"/>
            <a:ext cx="4371975" cy="3279140"/>
          </a:xfrm>
          <a:prstGeom prst="rect">
            <a:avLst/>
          </a:prstGeom>
        </p:spPr>
      </p:pic>
      <p:pic>
        <p:nvPicPr>
          <p:cNvPr id="6" name="Изображение 5" descr="gkw9s-z4s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320000">
            <a:off x="8425815" y="3132455"/>
            <a:ext cx="3411220" cy="255841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altLang="en-US" sz="4000" i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Дети имеют право</a:t>
            </a:r>
            <a:r>
              <a:rPr lang="ru-RU" altLang="en-US" sz="4000" i="1"/>
              <a:t> </a:t>
            </a:r>
            <a:r>
              <a:rPr lang="ru-RU" altLang="en-US" sz="4000" i="1">
                <a:solidFill>
                  <a:srgbClr val="FF0000"/>
                </a:solidFill>
              </a:rPr>
              <a:t>говорить на своем родном языке, исповедовать свою религию.</a:t>
            </a:r>
            <a:endParaRPr lang="ru-RU" altLang="en-US" sz="4000" i="1">
              <a:solidFill>
                <a:srgbClr val="FF0000"/>
              </a:solidFill>
            </a:endParaRP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Изображение 3" descr="eLeV2oEqjk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360000">
            <a:off x="441325" y="1957705"/>
            <a:ext cx="5751195" cy="4313555"/>
          </a:xfrm>
          <a:prstGeom prst="rect">
            <a:avLst/>
          </a:prstGeom>
        </p:spPr>
      </p:pic>
      <p:pic>
        <p:nvPicPr>
          <p:cNvPr id="5" name="Изображение 4" descr="0FxEhaGcbfM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00000">
            <a:off x="6231255" y="2010410"/>
            <a:ext cx="5059680" cy="379476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altLang="en-US" sz="4000" i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У детей есть право на</a:t>
            </a:r>
            <a:r>
              <a:rPr lang="ru-RU" altLang="en-US" sz="4000"/>
              <a:t> </a:t>
            </a:r>
            <a:r>
              <a:rPr lang="ru-RU" altLang="en-US" sz="4000" i="1">
                <a:solidFill>
                  <a:srgbClr val="FF0000"/>
                </a:solidFill>
              </a:rPr>
              <a:t>Отдых и досуг</a:t>
            </a:r>
            <a:endParaRPr lang="ru-RU" altLang="en-US" sz="4000" i="1">
              <a:solidFill>
                <a:srgbClr val="FF0000"/>
              </a:solidFill>
            </a:endParaRP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ru-RU" altLang="en-US" sz="2800">
                <a:solidFill>
                  <a:srgbClr val="FF0000"/>
                </a:solidFill>
              </a:rPr>
              <a:t>Дети имеют право играть и заводить друзей, выражать свое мнение</a:t>
            </a:r>
            <a:endParaRPr lang="ru-RU" altLang="en-US" sz="2800">
              <a:solidFill>
                <a:srgbClr val="FF0000"/>
              </a:solidFill>
            </a:endParaRPr>
          </a:p>
        </p:txBody>
      </p:sp>
      <p:pic>
        <p:nvPicPr>
          <p:cNvPr id="5" name="Изображение 4" descr="17395281447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95370" y="2445385"/>
            <a:ext cx="4744720" cy="3558540"/>
          </a:xfrm>
          <a:prstGeom prst="rect">
            <a:avLst/>
          </a:prstGeom>
        </p:spPr>
      </p:pic>
      <p:pic>
        <p:nvPicPr>
          <p:cNvPr id="6" name="Изображение 5" descr="17395296863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340000">
            <a:off x="793750" y="3938270"/>
            <a:ext cx="1988820" cy="2651760"/>
          </a:xfrm>
          <a:prstGeom prst="rect">
            <a:avLst/>
          </a:prstGeom>
        </p:spPr>
      </p:pic>
      <p:pic>
        <p:nvPicPr>
          <p:cNvPr id="7" name="Изображение 6" descr="173952968636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">
            <a:off x="8932545" y="2766060"/>
            <a:ext cx="2632075" cy="350901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altLang="en-US" i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У детей ест право на </a:t>
            </a:r>
            <a:r>
              <a:rPr lang="ru-RU" altLang="en-US" i="1">
                <a:solidFill>
                  <a:srgbClr val="FF0000"/>
                </a:solidFill>
              </a:rPr>
              <a:t>Образование</a:t>
            </a:r>
            <a:endParaRPr lang="ru-RU" altLang="en-US" i="1">
              <a:solidFill>
                <a:srgbClr val="FF0000"/>
              </a:solidFill>
            </a:endParaRP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ru-RU" altLang="en-US" sz="2800">
                <a:solidFill>
                  <a:srgbClr val="FF0000"/>
                </a:solidFill>
              </a:rPr>
              <a:t>Все ребята при достижении определенного возраста ходят в школу и получают знания.</a:t>
            </a:r>
            <a:endParaRPr lang="ru-RU" altLang="en-US" sz="2800">
              <a:solidFill>
                <a:srgbClr val="FF0000"/>
              </a:solidFill>
            </a:endParaRPr>
          </a:p>
        </p:txBody>
      </p:sp>
      <p:pic>
        <p:nvPicPr>
          <p:cNvPr id="4" name="Изображение 3" descr="173952814473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120000">
            <a:off x="379095" y="2886075"/>
            <a:ext cx="4436110" cy="3327400"/>
          </a:xfrm>
          <a:prstGeom prst="rect">
            <a:avLst/>
          </a:prstGeom>
        </p:spPr>
      </p:pic>
      <p:pic>
        <p:nvPicPr>
          <p:cNvPr id="5" name="Изображение 4" descr="173952814476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2465" y="2651760"/>
            <a:ext cx="3493770" cy="2620645"/>
          </a:xfrm>
          <a:prstGeom prst="rect">
            <a:avLst/>
          </a:prstGeom>
        </p:spPr>
      </p:pic>
      <p:pic>
        <p:nvPicPr>
          <p:cNvPr id="6" name="Изображение 5" descr="17395281447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20000">
            <a:off x="7713345" y="2774315"/>
            <a:ext cx="4241800" cy="318135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altLang="en-US" i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Дети обязаны:</a:t>
            </a:r>
            <a:endParaRPr lang="ru-RU" altLang="en-US" i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ru-RU" altLang="en-US">
                <a:solidFill>
                  <a:srgbClr val="FF0000"/>
                </a:solidFill>
              </a:rPr>
              <a:t>соблюдать Конституцию Российской Федерации</a:t>
            </a:r>
            <a:endParaRPr lang="ru-RU" altLang="en-US">
              <a:solidFill>
                <a:srgbClr val="FF0000"/>
              </a:solidFill>
            </a:endParaRPr>
          </a:p>
          <a:p>
            <a:r>
              <a:rPr lang="ru-RU" altLang="en-US">
                <a:solidFill>
                  <a:srgbClr val="FF0000"/>
                </a:solidFill>
              </a:rPr>
              <a:t>уважать права и достоинства других лиц</a:t>
            </a:r>
            <a:endParaRPr lang="ru-RU" altLang="en-US">
              <a:solidFill>
                <a:srgbClr val="FF0000"/>
              </a:solidFill>
            </a:endParaRPr>
          </a:p>
          <a:p>
            <a:r>
              <a:rPr lang="ru-RU" altLang="en-US">
                <a:solidFill>
                  <a:srgbClr val="FF0000"/>
                </a:solidFill>
              </a:rPr>
              <a:t>уважать государственные символы страны</a:t>
            </a:r>
            <a:endParaRPr lang="ru-RU" altLang="en-US">
              <a:solidFill>
                <a:srgbClr val="FF0000"/>
              </a:solidFill>
            </a:endParaRPr>
          </a:p>
          <a:p>
            <a:r>
              <a:rPr lang="ru-RU" altLang="en-US">
                <a:solidFill>
                  <a:srgbClr val="FF0000"/>
                </a:solidFill>
              </a:rPr>
              <a:t>заботиться о сохранности исторического и культурного наследия</a:t>
            </a:r>
            <a:endParaRPr lang="ru-RU" altLang="en-US">
              <a:solidFill>
                <a:srgbClr val="FF0000"/>
              </a:solidFill>
            </a:endParaRPr>
          </a:p>
          <a:p>
            <a:r>
              <a:rPr lang="ru-RU" altLang="en-US">
                <a:solidFill>
                  <a:srgbClr val="FF0000"/>
                </a:solidFill>
              </a:rPr>
              <a:t>беречь памятники истории и культуры</a:t>
            </a:r>
            <a:endParaRPr lang="ru-RU" altLang="en-US">
              <a:solidFill>
                <a:srgbClr val="FF0000"/>
              </a:solidFill>
            </a:endParaRPr>
          </a:p>
          <a:p>
            <a:r>
              <a:rPr lang="ru-RU" altLang="en-US">
                <a:solidFill>
                  <a:srgbClr val="FF0000"/>
                </a:solidFill>
              </a:rPr>
              <a:t>сохранять природу и бережно относиться к природным богаствам</a:t>
            </a:r>
            <a:endParaRPr lang="ru-RU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 algn="ctr">
              <a:buNone/>
            </a:pPr>
            <a:r>
              <a:rPr lang="ru-RU" altLang="en-US" sz="72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Мы помним не только о своих правах, но и об обязанностях!</a:t>
            </a:r>
            <a:endParaRPr lang="ru-RU" altLang="en-US" sz="72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 marL="0" indent="0" algn="ctr">
              <a:buNone/>
            </a:pPr>
            <a:r>
              <a:rPr lang="ru-RU" altLang="en-US" sz="4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Спасибо за внимание!</a:t>
            </a:r>
            <a:endParaRPr lang="ru-RU" altLang="en-US" sz="400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955"/>
            <a:ext cx="10972800" cy="1445260"/>
          </a:xfrm>
        </p:spPr>
        <p:txBody>
          <a:bodyPr>
            <a:scene3d>
              <a:camera prst="orthographicFront"/>
              <a:lightRig rig="threePt" dir="t"/>
            </a:scene3d>
          </a:bodyPr>
          <a:p>
            <a:r>
              <a:rPr lang="ru-RU" altLang="en-US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За наши права и обязанности отвечает </a:t>
            </a:r>
            <a:r>
              <a:rPr lang="ru-RU" altLang="en-US" i="1" u="sng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Конституция Российской Федерации</a:t>
            </a:r>
            <a:endParaRPr lang="ru-RU" altLang="en-US" i="1" u="sng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Изображение 3" descr="173952656622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54195" y="2120265"/>
            <a:ext cx="3324225" cy="4432300"/>
          </a:xfrm>
          <a:prstGeom prst="rect">
            <a:avLst/>
          </a:prstGeom>
        </p:spPr>
      </p:pic>
      <p:pic>
        <p:nvPicPr>
          <p:cNvPr id="5" name="Изображение 4" descr="17395265662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7790" y="2120265"/>
            <a:ext cx="1963420" cy="2618105"/>
          </a:xfrm>
          <a:prstGeom prst="rect">
            <a:avLst/>
          </a:prstGeom>
        </p:spPr>
      </p:pic>
      <p:pic>
        <p:nvPicPr>
          <p:cNvPr id="6" name="Изображение 5" descr="173952656620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715" y="3429000"/>
            <a:ext cx="2348230" cy="313118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955"/>
            <a:ext cx="10972800" cy="3860800"/>
          </a:xfrm>
        </p:spPr>
        <p:txBody>
          <a:bodyPr/>
          <a:p>
            <a:pPr marL="0" indent="0">
              <a:buFont typeface="Arial" panose="020B0604020202020204" pitchFamily="34" charset="0"/>
              <a:buNone/>
            </a:pPr>
            <a:endParaRPr lang="ru-RU" altLang="en-US" sz="1800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609600" y="868045"/>
            <a:ext cx="10972800" cy="5258435"/>
          </a:xfrm>
        </p:spPr>
        <p:txBody>
          <a:bodyPr/>
          <a:p>
            <a:pPr marL="0" indent="0">
              <a:buNone/>
            </a:pPr>
            <a:r>
              <a:rPr lang="ru-RU" altLang="en-US" sz="3600" i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Мы знаем права детей:</a:t>
            </a:r>
            <a:endParaRPr lang="ru-RU" altLang="en-US" sz="3600" i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 marL="0" indent="0">
              <a:buNone/>
            </a:pPr>
            <a:endParaRPr lang="ru-RU" altLang="en-US" sz="2800">
              <a:solidFill>
                <a:srgbClr val="FF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altLang="en-US" sz="2800">
                <a:solidFill>
                  <a:srgbClr val="FF0000"/>
                </a:solidFill>
              </a:rPr>
              <a:t>На охрану здоровья</a:t>
            </a:r>
            <a:endParaRPr lang="ru-RU" altLang="en-US" sz="2800">
              <a:solidFill>
                <a:srgbClr val="FF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altLang="en-US" sz="2800">
                <a:solidFill>
                  <a:srgbClr val="FF0000"/>
                </a:solidFill>
              </a:rPr>
              <a:t>На образование</a:t>
            </a:r>
            <a:endParaRPr lang="ru-RU" altLang="en-US" sz="2800">
              <a:solidFill>
                <a:srgbClr val="FF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altLang="en-US" sz="2800">
                <a:solidFill>
                  <a:srgbClr val="FF0000"/>
                </a:solidFill>
              </a:rPr>
              <a:t>На жизнь</a:t>
            </a:r>
            <a:endParaRPr lang="ru-RU" altLang="en-US" sz="2800">
              <a:solidFill>
                <a:srgbClr val="FF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altLang="en-US" sz="2800">
                <a:solidFill>
                  <a:srgbClr val="FF0000"/>
                </a:solidFill>
              </a:rPr>
              <a:t>На личную свободу,неприкосновенность</a:t>
            </a:r>
            <a:endParaRPr lang="ru-RU" altLang="en-US" sz="2800">
              <a:solidFill>
                <a:srgbClr val="FF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altLang="en-US" sz="2800">
                <a:solidFill>
                  <a:srgbClr val="FF0000"/>
                </a:solidFill>
              </a:rPr>
              <a:t>На необходимый уровень жизни</a:t>
            </a:r>
            <a:endParaRPr lang="ru-RU" altLang="en-US" sz="2800">
              <a:solidFill>
                <a:srgbClr val="FF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altLang="en-US" sz="2800">
                <a:solidFill>
                  <a:srgbClr val="FF0000"/>
                </a:solidFill>
              </a:rPr>
              <a:t>На индивидуальность</a:t>
            </a:r>
            <a:endParaRPr lang="ru-RU" altLang="en-US" sz="2800">
              <a:solidFill>
                <a:srgbClr val="FF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altLang="en-US" sz="2800">
                <a:solidFill>
                  <a:srgbClr val="FF0000"/>
                </a:solidFill>
              </a:rPr>
              <a:t>На жилье</a:t>
            </a:r>
            <a:endParaRPr lang="ru-RU" altLang="en-US" sz="2800">
              <a:solidFill>
                <a:srgbClr val="FF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altLang="en-US" sz="2800">
                <a:solidFill>
                  <a:srgbClr val="FF0000"/>
                </a:solidFill>
              </a:rPr>
              <a:t>На отдых и досуг</a:t>
            </a:r>
            <a:endParaRPr lang="ru-RU" altLang="en-US" sz="28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altLang="en-US" sz="4000" i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У детей есть право на:</a:t>
            </a:r>
            <a:endParaRPr lang="ru-RU" altLang="en-US" sz="4000" i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ru-RU" altLang="en-US"/>
              <a:t>Каждый из людей имеет право </a:t>
            </a:r>
            <a:r>
              <a:rPr lang="ru-RU" altLang="en-US" i="1">
                <a:solidFill>
                  <a:srgbClr val="FF0000"/>
                </a:solidFill>
              </a:rPr>
              <a:t>НА ЖИЗНЬ</a:t>
            </a:r>
            <a:endParaRPr lang="ru-RU" altLang="en-US"/>
          </a:p>
          <a:p>
            <a:r>
              <a:rPr lang="ru-RU" altLang="en-US"/>
              <a:t>И никто не вправе лишать жизни другого человека!</a:t>
            </a:r>
            <a:endParaRPr lang="ru-RU" altLang="en-US"/>
          </a:p>
          <a:p>
            <a:r>
              <a:rPr lang="ru-RU" altLang="en-US"/>
              <a:t>Так же никто не имеет права </a:t>
            </a:r>
            <a:r>
              <a:rPr lang="ru-RU" altLang="en-US" i="1">
                <a:solidFill>
                  <a:srgbClr val="FF0000"/>
                </a:solidFill>
              </a:rPr>
              <a:t>НАНОСИТЬ ФИЗИЧЕСКИЙ ВРЕД </a:t>
            </a:r>
            <a:r>
              <a:rPr lang="ru-RU" altLang="en-US"/>
              <a:t>другому человеку.</a:t>
            </a:r>
            <a:endParaRPr lang="ru-RU" altLang="en-US"/>
          </a:p>
        </p:txBody>
      </p:sp>
      <p:pic>
        <p:nvPicPr>
          <p:cNvPr id="4" name="Изображение 3" descr="173952712405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00" y="3987165"/>
            <a:ext cx="3645535" cy="273431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altLang="en-US" i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У детей есть право на</a:t>
            </a:r>
            <a:r>
              <a:rPr lang="ru-RU" altLang="en-US"/>
              <a:t> </a:t>
            </a:r>
            <a:r>
              <a:rPr lang="ru-RU" altLang="en-US" i="1">
                <a:solidFill>
                  <a:srgbClr val="FF0000"/>
                </a:solidFill>
              </a:rPr>
              <a:t>ЗДОРОВЬЕ</a:t>
            </a:r>
            <a:endParaRPr lang="ru-RU" altLang="en-US" i="1">
              <a:solidFill>
                <a:srgbClr val="FF0000"/>
              </a:solidFill>
            </a:endParaRP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ru-RU" altLang="en-US" sz="2800"/>
              <a:t>Дети должны получать своевременную медицинскую помощь. А родители обязаны вовремя показать ребенка врачу</a:t>
            </a:r>
            <a:endParaRPr lang="ru-RU" altLang="en-US" sz="2800"/>
          </a:p>
        </p:txBody>
      </p:sp>
      <p:pic>
        <p:nvPicPr>
          <p:cNvPr id="4" name="Изображение 3" descr="scale_120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00" y="2896235"/>
            <a:ext cx="5486400" cy="3653790"/>
          </a:xfrm>
          <a:prstGeom prst="rect">
            <a:avLst/>
          </a:prstGeom>
        </p:spPr>
      </p:pic>
      <p:pic>
        <p:nvPicPr>
          <p:cNvPr id="5" name="Изображение 4" descr="5-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9555" y="3027680"/>
            <a:ext cx="3784600" cy="212915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altLang="en-US" i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У детей есть право на</a:t>
            </a:r>
            <a:r>
              <a:rPr lang="ru-RU" altLang="en-US" i="1"/>
              <a:t> </a:t>
            </a:r>
            <a:r>
              <a:rPr lang="ru-RU" altLang="en-US" i="1">
                <a:solidFill>
                  <a:srgbClr val="FF0000"/>
                </a:solidFill>
              </a:rPr>
              <a:t>ЖИЛЬЕ</a:t>
            </a:r>
            <a:endParaRPr lang="ru-RU" altLang="en-US" i="1">
              <a:solidFill>
                <a:srgbClr val="FF0000"/>
              </a:solidFill>
            </a:endParaRP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609600" y="1417955"/>
            <a:ext cx="10972800" cy="4708525"/>
          </a:xfrm>
        </p:spPr>
        <p:txBody>
          <a:bodyPr/>
          <a:p>
            <a:pPr marL="0" indent="0">
              <a:buNone/>
            </a:pPr>
            <a:r>
              <a:rPr lang="ru-RU" altLang="en-US"/>
              <a:t>У каждого человека должно быть место для проживания. Это может быть квартира в городском доме или дом в деревне.</a:t>
            </a:r>
            <a:endParaRPr lang="ru-RU" altLang="en-US"/>
          </a:p>
        </p:txBody>
      </p:sp>
      <p:pic>
        <p:nvPicPr>
          <p:cNvPr id="4" name="Изображение 3" descr="173952814465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00" y="3281680"/>
            <a:ext cx="4340225" cy="3255645"/>
          </a:xfrm>
          <a:prstGeom prst="rect">
            <a:avLst/>
          </a:prstGeom>
        </p:spPr>
      </p:pic>
      <p:pic>
        <p:nvPicPr>
          <p:cNvPr id="5" name="Изображение 4" descr="cd133f4bd2fe70f514c6989e3868468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8210" y="2753995"/>
            <a:ext cx="3044190" cy="304419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altLang="en-US" i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У детей есть право на </a:t>
            </a:r>
            <a:r>
              <a:rPr lang="ru-RU" altLang="en-US" i="1">
                <a:solidFill>
                  <a:srgbClr val="FF0000"/>
                </a:solidFill>
              </a:rPr>
              <a:t>ЖИЛЬЕ</a:t>
            </a:r>
            <a:endParaRPr lang="ru-RU" altLang="en-US" i="1">
              <a:solidFill>
                <a:srgbClr val="FF0000"/>
              </a:solidFill>
            </a:endParaRP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ru-RU" altLang="en-US"/>
              <a:t>Дети </a:t>
            </a:r>
            <a:r>
              <a:rPr lang="ru-RU" altLang="en-US">
                <a:solidFill>
                  <a:srgbClr val="FF0000"/>
                </a:solidFill>
              </a:rPr>
              <a:t>НЕ ДОЛЖНЫ</a:t>
            </a:r>
            <a:r>
              <a:rPr lang="ru-RU" altLang="en-US"/>
              <a:t> быть </a:t>
            </a:r>
            <a:r>
              <a:rPr lang="ru-RU" altLang="en-US">
                <a:solidFill>
                  <a:srgbClr val="FF0000"/>
                </a:solidFill>
              </a:rPr>
              <a:t>БЕЗДОМНЫМИ!</a:t>
            </a:r>
            <a:endParaRPr lang="ru-RU" altLang="en-US">
              <a:solidFill>
                <a:srgbClr val="FF0000"/>
              </a:solidFill>
            </a:endParaRPr>
          </a:p>
        </p:txBody>
      </p:sp>
      <p:pic>
        <p:nvPicPr>
          <p:cNvPr id="4" name="Изображение 3" descr="cc6add92a26741b070edd1111ad4cde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00" y="3030855"/>
            <a:ext cx="5109210" cy="3480435"/>
          </a:xfrm>
          <a:prstGeom prst="rect">
            <a:avLst/>
          </a:prstGeom>
        </p:spPr>
      </p:pic>
      <p:pic>
        <p:nvPicPr>
          <p:cNvPr id="5" name="Изображение 4" descr="b6d37b4ed30677d072f1844d5b5065f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0520" y="2514600"/>
            <a:ext cx="3611880" cy="361188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680" y="128270"/>
            <a:ext cx="11561445" cy="1471295"/>
          </a:xfrm>
        </p:spPr>
        <p:txBody>
          <a:bodyPr/>
          <a:p>
            <a:pPr algn="ctr"/>
            <a:r>
              <a:rPr lang="ru-RU" altLang="en-US" sz="2800" i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Дети имеют право на</a:t>
            </a:r>
            <a:r>
              <a:rPr lang="ru-RU" altLang="en-US" sz="2800" i="1"/>
              <a:t> </a:t>
            </a:r>
            <a:r>
              <a:rPr lang="ru-RU" altLang="en-US" sz="2800" i="1">
                <a:solidFill>
                  <a:srgbClr val="FF0000"/>
                </a:solidFill>
              </a:rPr>
              <a:t>воспитание в семейном окружении или быть на попечении тех, кто обеспечит им наилучший уход</a:t>
            </a:r>
            <a:endParaRPr lang="ru-RU" altLang="en-US" sz="2800" i="1">
              <a:solidFill>
                <a:srgbClr val="FF0000"/>
              </a:solidFill>
            </a:endParaRP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Изображение 3" descr="173952968632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00" y="1678305"/>
            <a:ext cx="2759075" cy="4905375"/>
          </a:xfrm>
          <a:prstGeom prst="rect">
            <a:avLst/>
          </a:prstGeom>
        </p:spPr>
      </p:pic>
      <p:pic>
        <p:nvPicPr>
          <p:cNvPr id="6" name="Изображение 5" descr="17395296863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9890" y="1815465"/>
            <a:ext cx="3227705" cy="4303395"/>
          </a:xfrm>
          <a:prstGeom prst="rect">
            <a:avLst/>
          </a:prstGeom>
        </p:spPr>
      </p:pic>
      <p:pic>
        <p:nvPicPr>
          <p:cNvPr id="7" name="Изображение 6" descr="17395296863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5805" y="1558925"/>
            <a:ext cx="3236595" cy="431546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altLang="en-US" sz="3600" i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У детей есть право на</a:t>
            </a:r>
            <a:r>
              <a:rPr lang="ru-RU" altLang="en-US" sz="3600" i="1"/>
              <a:t> </a:t>
            </a:r>
            <a:r>
              <a:rPr lang="ru-RU" altLang="en-US" sz="3600" i="1">
                <a:solidFill>
                  <a:srgbClr val="FF0000"/>
                </a:solidFill>
              </a:rPr>
              <a:t>ИНДИВИДУАЛЬНОСТЬ</a:t>
            </a:r>
            <a:endParaRPr lang="ru-RU" altLang="en-US" sz="3600" i="1">
              <a:solidFill>
                <a:srgbClr val="FF0000"/>
              </a:solidFill>
            </a:endParaRP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ru-RU" altLang="en-US" sz="2000">
                <a:solidFill>
                  <a:srgbClr val="FF0000"/>
                </a:solidFill>
              </a:rPr>
              <a:t>Это мы. И все мы разные, одинаковых людей нет ! Мы это должны понимать и относиться друг к другу с уважением, то есть соблюдать право на индивидуальность.</a:t>
            </a:r>
            <a:endParaRPr lang="ru-RU" altLang="en-US" sz="200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altLang="en-US" sz="2000">
              <a:solidFill>
                <a:srgbClr val="FF0000"/>
              </a:solidFill>
            </a:endParaRPr>
          </a:p>
        </p:txBody>
      </p:sp>
      <p:pic>
        <p:nvPicPr>
          <p:cNvPr id="4" name="Изображение 3" descr="173952814468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060000">
            <a:off x="1275715" y="2953385"/>
            <a:ext cx="4684395" cy="3513455"/>
          </a:xfrm>
          <a:prstGeom prst="rect">
            <a:avLst/>
          </a:prstGeom>
        </p:spPr>
      </p:pic>
      <p:pic>
        <p:nvPicPr>
          <p:cNvPr id="5" name="Изображение 4" descr="17395281447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20000">
            <a:off x="6732905" y="2854325"/>
            <a:ext cx="4013200" cy="301053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Business Cooperate">
  <a:themeElements>
    <a:clrScheme name="Business Cooper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siness Cooperate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Business Cooper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Cooper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Cooper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Cooper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Cooper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Cooper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Cooper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Cooper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Cooper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Cooper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Cooper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Cooper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2144</Words>
  <Application>WPS Presentation</Application>
  <PresentationFormat>宽屏</PresentationFormat>
  <Paragraphs>73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1" baseType="lpstr">
      <vt:lpstr>Arial</vt:lpstr>
      <vt:lpstr>SimSun</vt:lpstr>
      <vt:lpstr>Wingdings</vt:lpstr>
      <vt:lpstr>Microsoft YaHei</vt:lpstr>
      <vt:lpstr>Arial Unicode MS</vt:lpstr>
      <vt:lpstr>1_Business Cooperate</vt:lpstr>
      <vt:lpstr>Мы знаем свои права и обязанности</vt:lpstr>
      <vt:lpstr>За наши права и обязанности отвечает Конституция Российской Федерации</vt:lpstr>
      <vt:lpstr>PowerPoint 演示文稿</vt:lpstr>
      <vt:lpstr>У детей есть право на:</vt:lpstr>
      <vt:lpstr>У детей есть право на ЗДОРОВЬЕ</vt:lpstr>
      <vt:lpstr>У детей есть право на ЖИЛЬЕ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user</cp:lastModifiedBy>
  <cp:revision>3</cp:revision>
  <dcterms:created xsi:type="dcterms:W3CDTF">2025-02-14T09:43:00Z</dcterms:created>
  <dcterms:modified xsi:type="dcterms:W3CDTF">2025-02-14T11:13:43Z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1049-12.2.0.19805</vt:lpwstr>
  </property>
  <property fmtid="{D5CDD505-2E9C-101B-9397-08002B2CF9AE}" pid="3" name="ICV">
    <vt:lpwstr>742A8546080C40BABD67C6FF717BE1D4_12</vt:lpwstr>
  </property>
</Properties>
</file>